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Inria Sans"/>
      <p:regular r:id="rId15"/>
      <p:bold r:id="rId16"/>
      <p:italic r:id="rId17"/>
      <p:boldItalic r:id="rId18"/>
    </p:embeddedFont>
    <p:embeddedFont>
      <p:font typeface="Didact Gothic"/>
      <p:regular r:id="rId19"/>
    </p:embeddedFont>
    <p:embeddedFont>
      <p:font typeface="Old Standard TT"/>
      <p:regular r:id="rId20"/>
      <p:bold r:id="rId21"/>
      <p:italic r:id="rId22"/>
    </p:embeddedFont>
    <p:embeddedFont>
      <p:font typeface="Montserrat ExtraBold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ldStandardTT-regular.fntdata"/><Relationship Id="rId22" Type="http://schemas.openxmlformats.org/officeDocument/2006/relationships/font" Target="fonts/OldStandardTT-italic.fntdata"/><Relationship Id="rId21" Type="http://schemas.openxmlformats.org/officeDocument/2006/relationships/font" Target="fonts/OldStandardTT-bold.fntdata"/><Relationship Id="rId24" Type="http://schemas.openxmlformats.org/officeDocument/2006/relationships/font" Target="fonts/MontserratExtraBold-boldItalic.fntdata"/><Relationship Id="rId23" Type="http://schemas.openxmlformats.org/officeDocument/2006/relationships/font" Target="fonts/MontserratExtraBo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InriaSans-regular.fntdata"/><Relationship Id="rId14" Type="http://schemas.openxmlformats.org/officeDocument/2006/relationships/slide" Target="slides/slide10.xml"/><Relationship Id="rId17" Type="http://schemas.openxmlformats.org/officeDocument/2006/relationships/font" Target="fonts/InriaSans-italic.fntdata"/><Relationship Id="rId16" Type="http://schemas.openxmlformats.org/officeDocument/2006/relationships/font" Target="fonts/InriaSans-bold.fntdata"/><Relationship Id="rId19" Type="http://schemas.openxmlformats.org/officeDocument/2006/relationships/font" Target="fonts/DidactGothic-regular.fntdata"/><Relationship Id="rId18" Type="http://schemas.openxmlformats.org/officeDocument/2006/relationships/font" Target="fonts/InriaSans-boldItalic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mcmicrobiol.biomedcentral.com/articles/10.1186/1471-2180-8-104#Sec8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1dd3286a6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1dd3286a6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c9b1cb69d2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c9b1cb69d2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c7d3049b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c7d3049b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" sz="1400">
                <a:solidFill>
                  <a:srgbClr val="595959"/>
                </a:solidFill>
              </a:rPr>
              <a:t>Background - any relevant background to understand the proposed work (55 seconds)</a:t>
            </a:r>
            <a:endParaRPr sz="14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Need to add figures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c9a6fc465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c9a6fc465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" sz="1400">
                <a:solidFill>
                  <a:srgbClr val="595959"/>
                </a:solidFill>
              </a:rPr>
              <a:t>Background - any relevant background to understand the proposed work (55 seconds)</a:t>
            </a:r>
            <a:endParaRPr sz="14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Need to add figures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b13e62917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b13e62917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" sz="1400">
                <a:solidFill>
                  <a:srgbClr val="595959"/>
                </a:solidFill>
              </a:rPr>
              <a:t>Background - any relevant background to understand the proposed work (55 seconds)</a:t>
            </a:r>
            <a:endParaRPr sz="14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Need to add figures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b13e62917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b13e62917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Char char="○"/>
            </a:pPr>
            <a:r>
              <a:rPr lang="en" sz="1400">
                <a:solidFill>
                  <a:srgbClr val="595959"/>
                </a:solidFill>
              </a:rPr>
              <a:t>Proposed work - a succinct description of what you plan to do (1 min)</a:t>
            </a:r>
            <a:endParaRPr sz="14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Toxin &amp; antitoxin to see if antitoxin is misclassified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Relationship of T &amp; AT → one for toxin, one for antitoxin?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Multiple </a:t>
            </a:r>
            <a:r>
              <a:rPr lang="en"/>
              <a:t>occurrences</a:t>
            </a:r>
            <a:r>
              <a:rPr lang="en"/>
              <a:t> of the same toxin but </a:t>
            </a:r>
            <a:r>
              <a:rPr lang="en"/>
              <a:t>different</a:t>
            </a:r>
            <a:r>
              <a:rPr lang="en"/>
              <a:t> antitoxin in one genome</a:t>
            </a:r>
            <a:br>
              <a:rPr lang="en"/>
            </a:br>
            <a:br>
              <a:rPr lang="en"/>
            </a:br>
            <a:r>
              <a:rPr lang="en" u="sng">
                <a:solidFill>
                  <a:schemeClr val="hlink"/>
                </a:solidFill>
                <a:hlinkClick r:id="rId2"/>
              </a:rPr>
              <a:t>https://bmcmicrobiol.biomedcentral.com/articles/10.1186/1471-2180-8-104#Sec8</a:t>
            </a:r>
            <a:r>
              <a:rPr lang="en"/>
              <a:t> old paper but </a:t>
            </a:r>
            <a:r>
              <a:rPr lang="en"/>
              <a:t>could</a:t>
            </a:r>
            <a:r>
              <a:rPr lang="en"/>
              <a:t> we use these methods?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c7d3049b7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c7d3049b7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c7d3049b7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c7d3049b7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c9b1cb69d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c9b1cb69d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c7d3049b7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c7d3049b7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484100" y="1479650"/>
            <a:ext cx="6175800" cy="16404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2" name="Google Shape;12;p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" name="Google Shape;18;p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 txBox="1"/>
          <p:nvPr>
            <p:ph hasCustomPrompt="1" type="title"/>
          </p:nvPr>
        </p:nvSpPr>
        <p:spPr>
          <a:xfrm>
            <a:off x="713100" y="1249247"/>
            <a:ext cx="7717800" cy="2100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06" name="Google Shape;106;p11"/>
          <p:cNvSpPr txBox="1"/>
          <p:nvPr>
            <p:ph idx="1" type="subTitle"/>
          </p:nvPr>
        </p:nvSpPr>
        <p:spPr>
          <a:xfrm>
            <a:off x="2453425" y="3349547"/>
            <a:ext cx="4237200" cy="535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107" name="Google Shape;107;p1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08" name="Google Shape;108;p1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11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0" name="Google Shape;110;p1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1" name="Google Shape;111;p1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11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3" name="Google Shape;113;p11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14" name="Google Shape;114;p11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1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/>
          <p:nvPr>
            <p:ph type="title"/>
          </p:nvPr>
        </p:nvSpPr>
        <p:spPr>
          <a:xfrm>
            <a:off x="1380631" y="1148650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13"/>
          <p:cNvSpPr txBox="1"/>
          <p:nvPr>
            <p:ph hasCustomPrompt="1" idx="2" type="title"/>
          </p:nvPr>
        </p:nvSpPr>
        <p:spPr>
          <a:xfrm>
            <a:off x="4962573" y="2352463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/>
          <p:nvPr>
            <p:ph idx="1" type="subTitle"/>
          </p:nvPr>
        </p:nvSpPr>
        <p:spPr>
          <a:xfrm>
            <a:off x="843710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21" name="Google Shape;121;p13"/>
          <p:cNvSpPr txBox="1"/>
          <p:nvPr>
            <p:ph idx="3" type="title"/>
          </p:nvPr>
        </p:nvSpPr>
        <p:spPr>
          <a:xfrm>
            <a:off x="1378248" y="2352463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2" name="Google Shape;122;p13"/>
          <p:cNvSpPr txBox="1"/>
          <p:nvPr>
            <p:ph hasCustomPrompt="1" idx="4" type="title"/>
          </p:nvPr>
        </p:nvSpPr>
        <p:spPr>
          <a:xfrm>
            <a:off x="840948" y="2352463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/>
          <p:nvPr>
            <p:ph idx="5" type="subTitle"/>
          </p:nvPr>
        </p:nvSpPr>
        <p:spPr>
          <a:xfrm>
            <a:off x="840947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24" name="Google Shape;124;p13"/>
          <p:cNvSpPr txBox="1"/>
          <p:nvPr>
            <p:ph idx="6" type="title"/>
          </p:nvPr>
        </p:nvSpPr>
        <p:spPr>
          <a:xfrm>
            <a:off x="1380631" y="3556275"/>
            <a:ext cx="2803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5" name="Google Shape;125;p13"/>
          <p:cNvSpPr txBox="1"/>
          <p:nvPr>
            <p:ph hasCustomPrompt="1" idx="7" type="title"/>
          </p:nvPr>
        </p:nvSpPr>
        <p:spPr>
          <a:xfrm>
            <a:off x="843091" y="3556275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/>
          <p:nvPr>
            <p:ph idx="8" type="subTitle"/>
          </p:nvPr>
        </p:nvSpPr>
        <p:spPr>
          <a:xfrm>
            <a:off x="843710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27" name="Google Shape;127;p13"/>
          <p:cNvSpPr txBox="1"/>
          <p:nvPr>
            <p:ph idx="9" type="title"/>
          </p:nvPr>
        </p:nvSpPr>
        <p:spPr>
          <a:xfrm>
            <a:off x="5502253" y="1148650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8" name="Google Shape;128;p13"/>
          <p:cNvSpPr txBox="1"/>
          <p:nvPr>
            <p:ph hasCustomPrompt="1" idx="13" type="title"/>
          </p:nvPr>
        </p:nvSpPr>
        <p:spPr>
          <a:xfrm>
            <a:off x="4964707" y="1148650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/>
          <p:nvPr>
            <p:ph idx="14" type="subTitle"/>
          </p:nvPr>
        </p:nvSpPr>
        <p:spPr>
          <a:xfrm>
            <a:off x="4965334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0" name="Google Shape;130;p13"/>
          <p:cNvSpPr txBox="1"/>
          <p:nvPr>
            <p:ph idx="15" type="title"/>
          </p:nvPr>
        </p:nvSpPr>
        <p:spPr>
          <a:xfrm>
            <a:off x="5499872" y="2352463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" name="Google Shape;131;p13"/>
          <p:cNvSpPr txBox="1"/>
          <p:nvPr>
            <p:ph hasCustomPrompt="1" idx="16" type="title"/>
          </p:nvPr>
        </p:nvSpPr>
        <p:spPr>
          <a:xfrm>
            <a:off x="843091" y="1148650"/>
            <a:ext cx="5373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/>
          <p:nvPr>
            <p:ph idx="17" type="subTitle"/>
          </p:nvPr>
        </p:nvSpPr>
        <p:spPr>
          <a:xfrm>
            <a:off x="4962571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3" name="Google Shape;133;p13"/>
          <p:cNvSpPr txBox="1"/>
          <p:nvPr>
            <p:ph idx="18" type="title"/>
          </p:nvPr>
        </p:nvSpPr>
        <p:spPr>
          <a:xfrm>
            <a:off x="5502253" y="3556275"/>
            <a:ext cx="28008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" name="Google Shape;134;p13"/>
          <p:cNvSpPr txBox="1"/>
          <p:nvPr>
            <p:ph hasCustomPrompt="1" idx="19" type="title"/>
          </p:nvPr>
        </p:nvSpPr>
        <p:spPr>
          <a:xfrm>
            <a:off x="4964707" y="3556275"/>
            <a:ext cx="535200" cy="5277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/>
          <p:nvPr>
            <p:ph idx="20" type="subTitle"/>
          </p:nvPr>
        </p:nvSpPr>
        <p:spPr>
          <a:xfrm>
            <a:off x="4965334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/>
        </p:txBody>
      </p:sp>
      <p:sp>
        <p:nvSpPr>
          <p:cNvPr id="136" name="Google Shape;136;p13"/>
          <p:cNvSpPr txBox="1"/>
          <p:nvPr>
            <p:ph idx="21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37" name="Google Shape;137;p1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38" name="Google Shape;138;p1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9" name="Google Shape;139;p1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" name="Google Shape;140;p1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41" name="Google Shape;141;p1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type="title"/>
          </p:nvPr>
        </p:nvSpPr>
        <p:spPr>
          <a:xfrm>
            <a:off x="1076100" y="1482813"/>
            <a:ext cx="7002000" cy="1413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44" name="Google Shape;144;p14"/>
          <p:cNvSpPr txBox="1"/>
          <p:nvPr>
            <p:ph idx="1" type="subTitle"/>
          </p:nvPr>
        </p:nvSpPr>
        <p:spPr>
          <a:xfrm>
            <a:off x="2045700" y="3106513"/>
            <a:ext cx="5062800" cy="57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45" name="Google Shape;145;p1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46" name="Google Shape;146;p1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" name="Google Shape;147;p1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" name="Google Shape;148;p1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9" name="Google Shape;149;p1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0" name="Google Shape;150;p1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" name="Google Shape;151;p1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2" name="Google Shape;152;p1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"/>
          <p:cNvSpPr txBox="1"/>
          <p:nvPr>
            <p:ph type="title"/>
          </p:nvPr>
        </p:nvSpPr>
        <p:spPr>
          <a:xfrm>
            <a:off x="2642550" y="2977131"/>
            <a:ext cx="3858900" cy="531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6" name="Google Shape;156;p15"/>
          <p:cNvSpPr txBox="1"/>
          <p:nvPr>
            <p:ph idx="1" type="subTitle"/>
          </p:nvPr>
        </p:nvSpPr>
        <p:spPr>
          <a:xfrm>
            <a:off x="1714500" y="1634469"/>
            <a:ext cx="5715000" cy="1203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157" name="Google Shape;157;p1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58" name="Google Shape;158;p15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9" name="Google Shape;159;p1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0" name="Google Shape;160;p15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1" name="Google Shape;161;p15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2" name="Google Shape;162;p1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63" name="Google Shape;163;p1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4" name="Google Shape;164;p15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5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 flipH="1">
            <a:off x="4638075" y="1477141"/>
            <a:ext cx="3692100" cy="1480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subTitle"/>
          </p:nvPr>
        </p:nvSpPr>
        <p:spPr>
          <a:xfrm flipH="1">
            <a:off x="4637975" y="3130175"/>
            <a:ext cx="3525900" cy="810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69" name="Google Shape;169;p1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70" name="Google Shape;170;p1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1" name="Google Shape;171;p1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72" name="Google Shape;172;p1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"/>
          <p:cNvSpPr txBox="1"/>
          <p:nvPr>
            <p:ph type="title"/>
          </p:nvPr>
        </p:nvSpPr>
        <p:spPr>
          <a:xfrm>
            <a:off x="880000" y="1353625"/>
            <a:ext cx="3571200" cy="119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5" name="Google Shape;175;p17"/>
          <p:cNvSpPr txBox="1"/>
          <p:nvPr>
            <p:ph idx="1" type="subTitle"/>
          </p:nvPr>
        </p:nvSpPr>
        <p:spPr>
          <a:xfrm>
            <a:off x="879825" y="2709575"/>
            <a:ext cx="3353700" cy="1080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6" name="Google Shape;176;p1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77" name="Google Shape;177;p17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8" name="Google Shape;178;p1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9" name="Google Shape;179;p17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0" name="Google Shape;180;p17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1" name="Google Shape;181;p1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2" name="Google Shape;182;p1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83" name="Google Shape;183;p17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7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87" name="Google Shape;187;p1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8" name="Google Shape;188;p1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9" name="Google Shape;189;p1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0" name="Google Shape;190;p18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8"/>
          <p:cNvSpPr txBox="1"/>
          <p:nvPr>
            <p:ph type="title"/>
          </p:nvPr>
        </p:nvSpPr>
        <p:spPr>
          <a:xfrm>
            <a:off x="1094861" y="11013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2" name="Google Shape;192;p18"/>
          <p:cNvSpPr txBox="1"/>
          <p:nvPr>
            <p:ph idx="1" type="subTitle"/>
          </p:nvPr>
        </p:nvSpPr>
        <p:spPr>
          <a:xfrm>
            <a:off x="1094861" y="15064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8"/>
          <p:cNvSpPr txBox="1"/>
          <p:nvPr>
            <p:ph idx="2" type="title"/>
          </p:nvPr>
        </p:nvSpPr>
        <p:spPr>
          <a:xfrm>
            <a:off x="1094861" y="228287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4" name="Google Shape;194;p18"/>
          <p:cNvSpPr txBox="1"/>
          <p:nvPr>
            <p:ph idx="3" type="subTitle"/>
          </p:nvPr>
        </p:nvSpPr>
        <p:spPr>
          <a:xfrm>
            <a:off x="1094861" y="268802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8"/>
          <p:cNvSpPr txBox="1"/>
          <p:nvPr>
            <p:ph idx="4" type="title"/>
          </p:nvPr>
        </p:nvSpPr>
        <p:spPr>
          <a:xfrm>
            <a:off x="1094861" y="3464425"/>
            <a:ext cx="6954300" cy="5277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6" name="Google Shape;196;p18"/>
          <p:cNvSpPr txBox="1"/>
          <p:nvPr>
            <p:ph idx="5" type="subTitle"/>
          </p:nvPr>
        </p:nvSpPr>
        <p:spPr>
          <a:xfrm>
            <a:off x="1094861" y="3869575"/>
            <a:ext cx="6954300" cy="77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18"/>
          <p:cNvSpPr txBox="1"/>
          <p:nvPr>
            <p:ph idx="6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6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 txBox="1"/>
          <p:nvPr>
            <p:ph idx="1" type="body"/>
          </p:nvPr>
        </p:nvSpPr>
        <p:spPr>
          <a:xfrm>
            <a:off x="719975" y="1922886"/>
            <a:ext cx="3780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0" name="Google Shape;200;p19"/>
          <p:cNvSpPr txBox="1"/>
          <p:nvPr>
            <p:ph idx="2" type="body"/>
          </p:nvPr>
        </p:nvSpPr>
        <p:spPr>
          <a:xfrm>
            <a:off x="4742425" y="1922886"/>
            <a:ext cx="3681600" cy="2562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1" name="Google Shape;201;p19"/>
          <p:cNvSpPr txBox="1"/>
          <p:nvPr>
            <p:ph type="title"/>
          </p:nvPr>
        </p:nvSpPr>
        <p:spPr>
          <a:xfrm>
            <a:off x="720000" y="1521225"/>
            <a:ext cx="3780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2" name="Google Shape;202;p19"/>
          <p:cNvSpPr txBox="1"/>
          <p:nvPr>
            <p:ph idx="3" type="title"/>
          </p:nvPr>
        </p:nvSpPr>
        <p:spPr>
          <a:xfrm>
            <a:off x="4742425" y="1521225"/>
            <a:ext cx="3681600" cy="4119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3" name="Google Shape;203;p19"/>
          <p:cNvSpPr txBox="1"/>
          <p:nvPr>
            <p:ph idx="4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04" name="Google Shape;204;p1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05" name="Google Shape;205;p1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6" name="Google Shape;206;p1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7" name="Google Shape;207;p1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 txBox="1"/>
          <p:nvPr>
            <p:ph type="title"/>
          </p:nvPr>
        </p:nvSpPr>
        <p:spPr>
          <a:xfrm flipH="1">
            <a:off x="1071619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0" name="Google Shape;210;p20"/>
          <p:cNvSpPr txBox="1"/>
          <p:nvPr>
            <p:ph idx="1" type="subTitle"/>
          </p:nvPr>
        </p:nvSpPr>
        <p:spPr>
          <a:xfrm flipH="1">
            <a:off x="1071619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0"/>
          <p:cNvSpPr txBox="1"/>
          <p:nvPr>
            <p:ph idx="2" type="title"/>
          </p:nvPr>
        </p:nvSpPr>
        <p:spPr>
          <a:xfrm flipH="1">
            <a:off x="1071619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20"/>
          <p:cNvSpPr txBox="1"/>
          <p:nvPr>
            <p:ph idx="3" type="subTitle"/>
          </p:nvPr>
        </p:nvSpPr>
        <p:spPr>
          <a:xfrm flipH="1">
            <a:off x="1071619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0"/>
          <p:cNvSpPr txBox="1"/>
          <p:nvPr>
            <p:ph idx="4" type="title"/>
          </p:nvPr>
        </p:nvSpPr>
        <p:spPr>
          <a:xfrm>
            <a:off x="5951681" y="16521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4" name="Google Shape;214;p20"/>
          <p:cNvSpPr txBox="1"/>
          <p:nvPr>
            <p:ph idx="5" type="subTitle"/>
          </p:nvPr>
        </p:nvSpPr>
        <p:spPr>
          <a:xfrm>
            <a:off x="5951681" y="19340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0"/>
          <p:cNvSpPr txBox="1"/>
          <p:nvPr>
            <p:ph idx="6" type="title"/>
          </p:nvPr>
        </p:nvSpPr>
        <p:spPr>
          <a:xfrm>
            <a:off x="5951681" y="3284934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6" name="Google Shape;216;p20"/>
          <p:cNvSpPr txBox="1"/>
          <p:nvPr>
            <p:ph idx="7" type="subTitle"/>
          </p:nvPr>
        </p:nvSpPr>
        <p:spPr>
          <a:xfrm>
            <a:off x="5951681" y="356680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0"/>
          <p:cNvSpPr txBox="1"/>
          <p:nvPr>
            <p:ph idx="8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18" name="Google Shape;218;p2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19" name="Google Shape;219;p2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0" name="Google Shape;220;p2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1" name="Google Shape;221;p2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2" name="Google Shape;222;p2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23" name="Google Shape;223;p20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1751250" y="2576650"/>
            <a:ext cx="5641500" cy="535800"/>
          </a:xfrm>
          <a:prstGeom prst="rect">
            <a:avLst/>
          </a:prstGeom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3097150" y="3238237"/>
            <a:ext cx="2949900" cy="713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" name="Google Shape;24;p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" name="Google Shape;25;p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" name="Google Shape;26;p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" name="Google Shape;27;p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1" name="Google Shape;31;p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"/>
          <p:cNvSpPr txBox="1"/>
          <p:nvPr>
            <p:ph type="title"/>
          </p:nvPr>
        </p:nvSpPr>
        <p:spPr>
          <a:xfrm>
            <a:off x="1843206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6" name="Google Shape;226;p21"/>
          <p:cNvSpPr txBox="1"/>
          <p:nvPr>
            <p:ph idx="1" type="subTitle"/>
          </p:nvPr>
        </p:nvSpPr>
        <p:spPr>
          <a:xfrm>
            <a:off x="1843206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1"/>
          <p:cNvSpPr txBox="1"/>
          <p:nvPr>
            <p:ph idx="2" type="title"/>
          </p:nvPr>
        </p:nvSpPr>
        <p:spPr>
          <a:xfrm>
            <a:off x="1843206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8" name="Google Shape;228;p21"/>
          <p:cNvSpPr txBox="1"/>
          <p:nvPr>
            <p:ph idx="3" type="subTitle"/>
          </p:nvPr>
        </p:nvSpPr>
        <p:spPr>
          <a:xfrm>
            <a:off x="1843206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1"/>
          <p:cNvSpPr txBox="1"/>
          <p:nvPr>
            <p:ph idx="4" type="title"/>
          </p:nvPr>
        </p:nvSpPr>
        <p:spPr>
          <a:xfrm>
            <a:off x="1843206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0" name="Google Shape;230;p21"/>
          <p:cNvSpPr txBox="1"/>
          <p:nvPr>
            <p:ph idx="5" type="subTitle"/>
          </p:nvPr>
        </p:nvSpPr>
        <p:spPr>
          <a:xfrm>
            <a:off x="1843206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1"/>
          <p:cNvSpPr txBox="1"/>
          <p:nvPr>
            <p:ph idx="6" type="title"/>
          </p:nvPr>
        </p:nvSpPr>
        <p:spPr>
          <a:xfrm>
            <a:off x="6167681" y="1218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2" name="Google Shape;232;p21"/>
          <p:cNvSpPr txBox="1"/>
          <p:nvPr>
            <p:ph idx="7" type="subTitle"/>
          </p:nvPr>
        </p:nvSpPr>
        <p:spPr>
          <a:xfrm>
            <a:off x="6167681" y="1611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21"/>
          <p:cNvSpPr txBox="1"/>
          <p:nvPr>
            <p:ph idx="8" type="title"/>
          </p:nvPr>
        </p:nvSpPr>
        <p:spPr>
          <a:xfrm>
            <a:off x="6167681" y="2382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4" name="Google Shape;234;p21"/>
          <p:cNvSpPr txBox="1"/>
          <p:nvPr>
            <p:ph idx="9" type="subTitle"/>
          </p:nvPr>
        </p:nvSpPr>
        <p:spPr>
          <a:xfrm>
            <a:off x="6167681" y="2775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21"/>
          <p:cNvSpPr txBox="1"/>
          <p:nvPr>
            <p:ph idx="13" type="title"/>
          </p:nvPr>
        </p:nvSpPr>
        <p:spPr>
          <a:xfrm>
            <a:off x="6167681" y="3546250"/>
            <a:ext cx="2120700" cy="3936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6" name="Google Shape;236;p21"/>
          <p:cNvSpPr txBox="1"/>
          <p:nvPr>
            <p:ph idx="14" type="subTitle"/>
          </p:nvPr>
        </p:nvSpPr>
        <p:spPr>
          <a:xfrm>
            <a:off x="6167681" y="3939850"/>
            <a:ext cx="21207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1"/>
          <p:cNvSpPr txBox="1"/>
          <p:nvPr>
            <p:ph idx="15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38" name="Google Shape;238;p21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39" name="Google Shape;239;p21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0" name="Google Shape;240;p21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1" name="Google Shape;241;p21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42" name="Google Shape;242;p21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 txBox="1"/>
          <p:nvPr>
            <p:ph hasCustomPrompt="1" type="title"/>
          </p:nvPr>
        </p:nvSpPr>
        <p:spPr>
          <a:xfrm>
            <a:off x="2244900" y="541072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5" name="Google Shape;245;p22"/>
          <p:cNvSpPr txBox="1"/>
          <p:nvPr>
            <p:ph idx="1" type="subTitle"/>
          </p:nvPr>
        </p:nvSpPr>
        <p:spPr>
          <a:xfrm>
            <a:off x="2139713" y="143410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246" name="Google Shape;246;p22"/>
          <p:cNvSpPr txBox="1"/>
          <p:nvPr>
            <p:ph hasCustomPrompt="1" idx="2" type="title"/>
          </p:nvPr>
        </p:nvSpPr>
        <p:spPr>
          <a:xfrm>
            <a:off x="1211550" y="1895150"/>
            <a:ext cx="67209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7" name="Google Shape;247;p22"/>
          <p:cNvSpPr txBox="1"/>
          <p:nvPr>
            <p:ph idx="3" type="subTitle"/>
          </p:nvPr>
        </p:nvSpPr>
        <p:spPr>
          <a:xfrm>
            <a:off x="2139775" y="2788175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sp>
        <p:nvSpPr>
          <p:cNvPr id="248" name="Google Shape;248;p22"/>
          <p:cNvSpPr txBox="1"/>
          <p:nvPr>
            <p:ph hasCustomPrompt="1" idx="4" type="title"/>
          </p:nvPr>
        </p:nvSpPr>
        <p:spPr>
          <a:xfrm>
            <a:off x="2244900" y="3283128"/>
            <a:ext cx="4654200" cy="914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5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9" name="Google Shape;249;p22"/>
          <p:cNvSpPr txBox="1"/>
          <p:nvPr>
            <p:ph idx="5" type="subTitle"/>
          </p:nvPr>
        </p:nvSpPr>
        <p:spPr>
          <a:xfrm>
            <a:off x="2139713" y="4176150"/>
            <a:ext cx="4864500" cy="4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Inria Sans"/>
              <a:buNone/>
              <a:defRPr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Font typeface="Inria Sans"/>
              <a:buNone/>
              <a:defRPr sz="1500">
                <a:latin typeface="Inria Sans"/>
                <a:ea typeface="Inria Sans"/>
                <a:cs typeface="Inria Sans"/>
                <a:sym typeface="Inria Sans"/>
              </a:defRPr>
            </a:lvl9pPr>
          </a:lstStyle>
          <a:p/>
        </p:txBody>
      </p:sp>
      <p:grpSp>
        <p:nvGrpSpPr>
          <p:cNvPr id="250" name="Google Shape;250;p2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1" name="Google Shape;251;p2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2" name="Google Shape;252;p2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3" name="Google Shape;253;p2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4" name="Google Shape;254;p2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5" name="Google Shape;255;p2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56" name="Google Shape;256;p2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57" name="Google Shape;257;p2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3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61" name="Google Shape;261;p2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62" name="Google Shape;262;p23"/>
            <p:cNvCxnSpPr/>
            <p:nvPr/>
          </p:nvCxnSpPr>
          <p:spPr>
            <a:xfrm>
              <a:off x="-21425" y="2571750"/>
              <a:ext cx="6471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3" name="Google Shape;263;p2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64" name="Google Shape;264;p2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65" name="Google Shape;265;p23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"/>
          <p:cNvSpPr txBox="1"/>
          <p:nvPr>
            <p:ph type="title"/>
          </p:nvPr>
        </p:nvSpPr>
        <p:spPr>
          <a:xfrm>
            <a:off x="2295150" y="691800"/>
            <a:ext cx="4553700" cy="1024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8" name="Google Shape;268;p24"/>
          <p:cNvSpPr txBox="1"/>
          <p:nvPr>
            <p:ph idx="1" type="subTitle"/>
          </p:nvPr>
        </p:nvSpPr>
        <p:spPr>
          <a:xfrm>
            <a:off x="2854650" y="1609925"/>
            <a:ext cx="3434700" cy="1426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4"/>
          <p:cNvSpPr txBox="1"/>
          <p:nvPr/>
        </p:nvSpPr>
        <p:spPr>
          <a:xfrm>
            <a:off x="2685596" y="3795016"/>
            <a:ext cx="37728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r>
              <a:rPr lang="en" sz="10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270" name="Google Shape;270;p2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71" name="Google Shape;271;p2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2" name="Google Shape;272;p2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3" name="Google Shape;273;p2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4" name="Google Shape;274;p2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5" name="Google Shape;275;p2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76" name="Google Shape;276;p2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77" name="Google Shape;277;p2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1" name="Google Shape;281;p2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2" name="Google Shape;282;p2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2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84" name="Google Shape;284;p2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7" name="Google Shape;287;p26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8" name="Google Shape;288;p2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9" name="Google Shape;289;p2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90" name="Google Shape;290;p2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naheim"/>
              <a:buChar char="●"/>
              <a:defRPr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6" name="Google Shape;36;p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37" name="Google Shape;37;p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" name="Google Shape;38;p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" name="Google Shape;39;p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0" name="Google Shape;40;p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3" name="Google Shape;43;p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" name="Google Shape;44;p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" name="Google Shape;45;p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" name="Google Shape;46;p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 txBox="1"/>
          <p:nvPr>
            <p:ph idx="1" type="subTitle"/>
          </p:nvPr>
        </p:nvSpPr>
        <p:spPr>
          <a:xfrm>
            <a:off x="2138887" y="1854447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2" type="subTitle"/>
          </p:nvPr>
        </p:nvSpPr>
        <p:spPr>
          <a:xfrm>
            <a:off x="4267224" y="3232125"/>
            <a:ext cx="2752200" cy="5394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1" sz="2200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b="0" sz="250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49" name="Google Shape;49;p5"/>
          <p:cNvSpPr txBox="1"/>
          <p:nvPr>
            <p:ph idx="3" type="subTitle"/>
          </p:nvPr>
        </p:nvSpPr>
        <p:spPr>
          <a:xfrm>
            <a:off x="5103324" y="1626300"/>
            <a:ext cx="33207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4" type="subTitle"/>
          </p:nvPr>
        </p:nvSpPr>
        <p:spPr>
          <a:xfrm>
            <a:off x="719976" y="3003975"/>
            <a:ext cx="3269100" cy="995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" name="Google Shape;54;p6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" name="Google Shape;55;p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56" name="Google Shape;56;p6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7" name="Google Shape;57;p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" name="Google Shape;58;p6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9" name="Google Shape;59;p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 txBox="1"/>
          <p:nvPr>
            <p:ph idx="1" type="body"/>
          </p:nvPr>
        </p:nvSpPr>
        <p:spPr>
          <a:xfrm>
            <a:off x="707175" y="1728263"/>
            <a:ext cx="3763500" cy="2126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3" name="Google Shape;63;p7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64" name="Google Shape;64;p7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7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7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7" name="Google Shape;67;p7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 txBox="1"/>
          <p:nvPr>
            <p:ph type="title"/>
          </p:nvPr>
        </p:nvSpPr>
        <p:spPr>
          <a:xfrm>
            <a:off x="1546625" y="1307100"/>
            <a:ext cx="6050700" cy="25293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70" name="Google Shape;70;p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71" name="Google Shape;71;p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8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" name="Google Shape;75;p8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6" name="Google Shape;76;p8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7" name="Google Shape;77;p8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8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 txBox="1"/>
          <p:nvPr>
            <p:ph type="title"/>
          </p:nvPr>
        </p:nvSpPr>
        <p:spPr>
          <a:xfrm>
            <a:off x="2298750" y="1249600"/>
            <a:ext cx="4546500" cy="993300"/>
          </a:xfrm>
          <a:prstGeom prst="rect">
            <a:avLst/>
          </a:prstGeom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1" name="Google Shape;81;p9"/>
          <p:cNvSpPr txBox="1"/>
          <p:nvPr>
            <p:ph idx="1" type="subTitle"/>
          </p:nvPr>
        </p:nvSpPr>
        <p:spPr>
          <a:xfrm>
            <a:off x="2298750" y="2412263"/>
            <a:ext cx="4546500" cy="135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2" name="Google Shape;82;p9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83" name="Google Shape;83;p9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4" name="Google Shape;84;p9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" name="Google Shape;85;p9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6" name="Google Shape;86;p9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7" name="Google Shape;87;p9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9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89" name="Google Shape;89;p9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9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0"/>
          <p:cNvSpPr/>
          <p:nvPr/>
        </p:nvSpPr>
        <p:spPr>
          <a:xfrm rot="10800000">
            <a:off x="-34750" y="-29950"/>
            <a:ext cx="9215400" cy="853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0"/>
          <p:cNvSpPr/>
          <p:nvPr/>
        </p:nvSpPr>
        <p:spPr>
          <a:xfrm>
            <a:off x="-34750" y="2591750"/>
            <a:ext cx="9215400" cy="2581500"/>
          </a:xfrm>
          <a:prstGeom prst="rect">
            <a:avLst/>
          </a:prstGeom>
          <a:gradFill>
            <a:gsLst>
              <a:gs pos="0">
                <a:srgbClr val="DDD9D5">
                  <a:alpha val="0"/>
                </a:srgbClr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0"/>
          <p:cNvSpPr txBox="1"/>
          <p:nvPr>
            <p:ph type="title"/>
          </p:nvPr>
        </p:nvSpPr>
        <p:spPr>
          <a:xfrm>
            <a:off x="706350" y="3703875"/>
            <a:ext cx="7731300" cy="597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5" name="Google Shape;95;p1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96" name="Google Shape;96;p10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7" name="Google Shape;97;p1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8" name="Google Shape;98;p10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9" name="Google Shape;99;p10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0" name="Google Shape;100;p1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1" name="Google Shape;101;p1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cap="flat" cmpd="sng" w="9525">
              <a:solidFill>
                <a:srgbClr val="19191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02" name="Google Shape;102;p10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0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fmla="val 12500" name="adj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b="1" sz="35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>
            <p:ph type="ctrTitle"/>
          </p:nvPr>
        </p:nvSpPr>
        <p:spPr>
          <a:xfrm>
            <a:off x="1484100" y="2216700"/>
            <a:ext cx="6175800" cy="16404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Phylogenetic Analysis of Type II Toxin-Antitoxin Systems in </a:t>
            </a:r>
            <a:r>
              <a:rPr i="1" lang="en"/>
              <a:t>E.Coli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6" name="Google Shape;296;p27"/>
          <p:cNvSpPr txBox="1"/>
          <p:nvPr>
            <p:ph idx="1" type="subTitle"/>
          </p:nvPr>
        </p:nvSpPr>
        <p:spPr>
          <a:xfrm>
            <a:off x="1724250" y="4115775"/>
            <a:ext cx="5695500" cy="39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Manel Camps Lab</a:t>
            </a:r>
            <a:endParaRPr/>
          </a:p>
        </p:txBody>
      </p:sp>
      <p:sp>
        <p:nvSpPr>
          <p:cNvPr id="297" name="Google Shape;297;p27"/>
          <p:cNvSpPr txBox="1"/>
          <p:nvPr>
            <p:ph idx="1" type="subTitle"/>
          </p:nvPr>
        </p:nvSpPr>
        <p:spPr>
          <a:xfrm>
            <a:off x="1724250" y="-7954"/>
            <a:ext cx="5695500" cy="5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Old Standard TT"/>
                <a:ea typeface="Old Standard TT"/>
                <a:cs typeface="Old Standard TT"/>
                <a:sym typeface="Old Standard TT"/>
              </a:rPr>
              <a:t>UCSC Microbiology &amp; Environmental Toxicology</a:t>
            </a:r>
            <a:endParaRPr i="1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98" name="Google Shape;298;p27"/>
          <p:cNvSpPr txBox="1"/>
          <p:nvPr>
            <p:ph idx="1" type="subTitle"/>
          </p:nvPr>
        </p:nvSpPr>
        <p:spPr>
          <a:xfrm>
            <a:off x="0" y="-7950"/>
            <a:ext cx="622500" cy="5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sz="14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 sz="14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99" name="Google Shape;299;p27"/>
          <p:cNvSpPr txBox="1"/>
          <p:nvPr>
            <p:ph idx="1" type="subTitle"/>
          </p:nvPr>
        </p:nvSpPr>
        <p:spPr>
          <a:xfrm>
            <a:off x="1724250" y="4618671"/>
            <a:ext cx="5695500" cy="53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Old Standard TT"/>
                <a:ea typeface="Old Standard TT"/>
                <a:cs typeface="Old Standard TT"/>
                <a:sym typeface="Old Standard TT"/>
              </a:rPr>
              <a:t>Nitya Jain</a:t>
            </a:r>
            <a:endParaRPr i="1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00" name="Google Shape;300;p27"/>
          <p:cNvSpPr txBox="1"/>
          <p:nvPr>
            <p:ph idx="1" type="subTitle"/>
          </p:nvPr>
        </p:nvSpPr>
        <p:spPr>
          <a:xfrm>
            <a:off x="8521600" y="4618675"/>
            <a:ext cx="622500" cy="53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  <a:endParaRPr sz="1400"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Old Standard TT"/>
                <a:ea typeface="Old Standard TT"/>
                <a:cs typeface="Old Standard TT"/>
                <a:sym typeface="Old Standard TT"/>
              </a:rPr>
              <a:t>22</a:t>
            </a:r>
            <a:endParaRPr sz="14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6"/>
          <p:cNvSpPr txBox="1"/>
          <p:nvPr>
            <p:ph idx="1" type="body"/>
          </p:nvPr>
        </p:nvSpPr>
        <p:spPr>
          <a:xfrm>
            <a:off x="58075" y="4123275"/>
            <a:ext cx="3000000" cy="482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	Connect with me on LinkedIn!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njain14@ucsc.edu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69" name="Google Shape;369;p36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Info</a:t>
            </a:r>
            <a:endParaRPr/>
          </a:p>
        </p:txBody>
      </p:sp>
      <p:pic>
        <p:nvPicPr>
          <p:cNvPr id="370" name="Google Shape;37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975" y="1208200"/>
            <a:ext cx="28575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5125" y="1369375"/>
            <a:ext cx="5128876" cy="1741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36"/>
          <p:cNvSpPr txBox="1"/>
          <p:nvPr/>
        </p:nvSpPr>
        <p:spPr>
          <a:xfrm>
            <a:off x="3295125" y="3329325"/>
            <a:ext cx="30000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Acknowledgements:</a:t>
            </a:r>
            <a:endParaRPr b="1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</a:b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Caison Warner, PhD Candidate METX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Manel Camps, Professor METX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Benedict Paten, Professor BMEB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UCSC Genomics Institute</a:t>
            </a:r>
            <a:endParaRPr b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8"/>
          <p:cNvSpPr txBox="1"/>
          <p:nvPr>
            <p:ph type="title"/>
          </p:nvPr>
        </p:nvSpPr>
        <p:spPr>
          <a:xfrm>
            <a:off x="634525" y="6087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Biological </a:t>
            </a:r>
            <a:r>
              <a:rPr lang="en"/>
              <a:t>Background</a:t>
            </a:r>
            <a:endParaRPr/>
          </a:p>
        </p:txBody>
      </p:sp>
      <p:sp>
        <p:nvSpPr>
          <p:cNvPr id="306" name="Google Shape;306;p28"/>
          <p:cNvSpPr txBox="1"/>
          <p:nvPr/>
        </p:nvSpPr>
        <p:spPr>
          <a:xfrm>
            <a:off x="1117650" y="1231525"/>
            <a:ext cx="6908700" cy="3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Plasmids are self-replicating extrachromosomal DNA that carry nonessential genes 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Toxin-Antitoxin (TA) systems = maintenance gene for plasmids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This study specifically looks at Type II TA systems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Post-segregational killing mechanism → “plasmid addiction”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Unlikely to be their only function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Not much is known about the origin of TA systems and their evolutionary relationships &amp; functional similarities 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Multiple types need to be classified &amp; annotated correctly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07" name="Google Shape;307;p28"/>
          <p:cNvSpPr txBox="1"/>
          <p:nvPr/>
        </p:nvSpPr>
        <p:spPr>
          <a:xfrm>
            <a:off x="2770900" y="4861450"/>
            <a:ext cx="31419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308" name="Google Shape;30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375" y="3191375"/>
            <a:ext cx="3186525" cy="106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0425" y="3191375"/>
            <a:ext cx="4090900" cy="154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9"/>
          <p:cNvSpPr txBox="1"/>
          <p:nvPr>
            <p:ph type="title"/>
          </p:nvPr>
        </p:nvSpPr>
        <p:spPr>
          <a:xfrm>
            <a:off x="634525" y="6087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Computational</a:t>
            </a:r>
            <a:r>
              <a:rPr lang="en"/>
              <a:t> Background</a:t>
            </a:r>
            <a:endParaRPr/>
          </a:p>
        </p:txBody>
      </p:sp>
      <p:sp>
        <p:nvSpPr>
          <p:cNvPr id="315" name="Google Shape;315;p29"/>
          <p:cNvSpPr txBox="1"/>
          <p:nvPr/>
        </p:nvSpPr>
        <p:spPr>
          <a:xfrm>
            <a:off x="1117650" y="1231525"/>
            <a:ext cx="6908700" cy="3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Phylogenetic trees = diagram that depicts the lines of evolutionary descent of genes from a common ancestor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Previous phylogenetic analyses’ aims → to find new TA systems to be annotated in NCBI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Sequence alignments = to compare related DNA/protein sequences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</a:pPr>
            <a:r>
              <a:rPr lang="en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Most commonly used softwares are CLUSTALW and MUSCLE</a:t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6" name="Google Shape;316;p29"/>
          <p:cNvSpPr txBox="1"/>
          <p:nvPr/>
        </p:nvSpPr>
        <p:spPr>
          <a:xfrm>
            <a:off x="2770900" y="4861450"/>
            <a:ext cx="31419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317" name="Google Shape;3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7650" y="2810125"/>
            <a:ext cx="3756644" cy="205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</a:t>
            </a:r>
            <a:endParaRPr/>
          </a:p>
        </p:txBody>
      </p:sp>
      <p:sp>
        <p:nvSpPr>
          <p:cNvPr id="323" name="Google Shape;323;p30"/>
          <p:cNvSpPr txBox="1"/>
          <p:nvPr/>
        </p:nvSpPr>
        <p:spPr>
          <a:xfrm>
            <a:off x="1117650" y="1231525"/>
            <a:ext cx="6908700" cy="3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Genetic anomaly in NCBI dataset → Multiple TA systems are found on plasmids from the same family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○"/>
            </a:pPr>
            <a:r>
              <a:rPr lang="en" u="sng">
                <a:latin typeface="Didact Gothic"/>
                <a:ea typeface="Didact Gothic"/>
                <a:cs typeface="Didact Gothic"/>
                <a:sym typeface="Didact Gothic"/>
              </a:rPr>
              <a:t>Aim:</a:t>
            </a: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 perform a phylogenetic analysis for these TA systems to better understand the evolutionary relationships of toxins &amp; antitoxins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○"/>
            </a:pPr>
            <a:r>
              <a:rPr lang="en" u="sng">
                <a:latin typeface="Didact Gothic"/>
                <a:ea typeface="Didact Gothic"/>
                <a:cs typeface="Didact Gothic"/>
                <a:sym typeface="Didact Gothic"/>
              </a:rPr>
              <a:t>Hypothesis:</a:t>
            </a:r>
            <a:r>
              <a:rPr lang="en">
                <a:latin typeface="Didact Gothic"/>
                <a:ea typeface="Didact Gothic"/>
                <a:cs typeface="Didact Gothic"/>
                <a:sym typeface="Didact Gothic"/>
              </a:rPr>
              <a:t> toxins are more closely related to each other than the antitoxins</a:t>
            </a: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24" name="Google Shape;324;p30"/>
          <p:cNvSpPr txBox="1"/>
          <p:nvPr/>
        </p:nvSpPr>
        <p:spPr>
          <a:xfrm>
            <a:off x="2770900" y="4861450"/>
            <a:ext cx="3141900" cy="1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1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idact Gothic"/>
              <a:buChar char="●"/>
            </a:pP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Find genomes that have </a:t>
            </a: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redundant</a:t>
            </a: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 TA systems </a:t>
            </a:r>
            <a:endParaRPr b="0"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Filtering for duplicates &amp; single antitoxin hits to reduce noise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idact Gothic"/>
              <a:buChar char="●"/>
            </a:pP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Perform sequence alignment </a:t>
            </a: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through MUSCLE for each family </a:t>
            </a:r>
            <a:endParaRPr b="0"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idact Gothic"/>
              <a:buChar char="●"/>
            </a:pP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Generate trees </a:t>
            </a: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each family </a:t>
            </a:r>
            <a:endParaRPr b="0"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Guide trees through MUSCLE (all type II)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Distance-based trees using UPGMA </a:t>
            </a:r>
            <a:r>
              <a:rPr lang="en"/>
              <a:t>algorithm</a:t>
            </a:r>
            <a:r>
              <a:rPr lang="en"/>
              <a:t>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Family specific trees through FastTree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Maximum Likelihood, for large alignments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Didact Gothic"/>
              <a:buChar char="●"/>
            </a:pP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Visualize &amp; annotate trees through ITOL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Assigned colors using ITOL annotation templates and manual </a:t>
            </a:r>
            <a:r>
              <a:rPr lang="en"/>
              <a:t>annotation</a:t>
            </a:r>
            <a:r>
              <a:rPr lang="en"/>
              <a:t> 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Based on PTU (plasmid taxonomic units) &amp; clades</a:t>
            </a:r>
            <a:endParaRPr/>
          </a:p>
        </p:txBody>
      </p:sp>
      <p:sp>
        <p:nvSpPr>
          <p:cNvPr id="330" name="Google Shape;330;p31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/>
          <p:nvPr>
            <p:ph type="title"/>
          </p:nvPr>
        </p:nvSpPr>
        <p:spPr>
          <a:xfrm>
            <a:off x="720000" y="1339125"/>
            <a:ext cx="3780600" cy="411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Toxins	</a:t>
            </a:r>
            <a:endParaRPr/>
          </a:p>
        </p:txBody>
      </p:sp>
      <p:sp>
        <p:nvSpPr>
          <p:cNvPr id="336" name="Google Shape;336;p32"/>
          <p:cNvSpPr txBox="1"/>
          <p:nvPr>
            <p:ph idx="3" type="title"/>
          </p:nvPr>
        </p:nvSpPr>
        <p:spPr>
          <a:xfrm>
            <a:off x="4742400" y="1335925"/>
            <a:ext cx="3681600" cy="411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Antitoxins</a:t>
            </a:r>
            <a:endParaRPr/>
          </a:p>
        </p:txBody>
      </p:sp>
      <p:sp>
        <p:nvSpPr>
          <p:cNvPr id="337" name="Google Shape;337;p32"/>
          <p:cNvSpPr txBox="1"/>
          <p:nvPr>
            <p:ph idx="4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Circular, Type II</a:t>
            </a:r>
            <a:endParaRPr sz="2000"/>
          </a:p>
        </p:txBody>
      </p:sp>
      <p:pic>
        <p:nvPicPr>
          <p:cNvPr id="338" name="Google Shape;33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3" y="1834025"/>
            <a:ext cx="3099599" cy="3101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1675" y="1933125"/>
            <a:ext cx="3099600" cy="309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3"/>
          <p:cNvSpPr txBox="1"/>
          <p:nvPr>
            <p:ph type="title"/>
          </p:nvPr>
        </p:nvSpPr>
        <p:spPr>
          <a:xfrm>
            <a:off x="720000" y="1339125"/>
            <a:ext cx="3780600" cy="411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Toxins	</a:t>
            </a:r>
            <a:endParaRPr/>
          </a:p>
        </p:txBody>
      </p:sp>
      <p:sp>
        <p:nvSpPr>
          <p:cNvPr id="345" name="Google Shape;345;p33"/>
          <p:cNvSpPr txBox="1"/>
          <p:nvPr>
            <p:ph idx="3" type="title"/>
          </p:nvPr>
        </p:nvSpPr>
        <p:spPr>
          <a:xfrm>
            <a:off x="4742400" y="1335925"/>
            <a:ext cx="3681600" cy="411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Antitoxins</a:t>
            </a:r>
            <a:endParaRPr/>
          </a:p>
        </p:txBody>
      </p:sp>
      <p:sp>
        <p:nvSpPr>
          <p:cNvPr id="346" name="Google Shape;346;p33"/>
          <p:cNvSpPr txBox="1"/>
          <p:nvPr>
            <p:ph idx="4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</a:t>
            </a:r>
            <a:r>
              <a:rPr lang="en"/>
              <a:t>nrooted, all Type II</a:t>
            </a:r>
            <a:endParaRPr/>
          </a:p>
        </p:txBody>
      </p:sp>
      <p:pic>
        <p:nvPicPr>
          <p:cNvPr id="347" name="Google Shape;34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822175"/>
            <a:ext cx="3365289" cy="3090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8" name="Google Shape;34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3088" y="1747825"/>
            <a:ext cx="3860233" cy="309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4"/>
          <p:cNvSpPr txBox="1"/>
          <p:nvPr>
            <p:ph type="title"/>
          </p:nvPr>
        </p:nvSpPr>
        <p:spPr>
          <a:xfrm>
            <a:off x="720000" y="1339125"/>
            <a:ext cx="3780600" cy="411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Toxins	</a:t>
            </a:r>
            <a:endParaRPr/>
          </a:p>
        </p:txBody>
      </p:sp>
      <p:sp>
        <p:nvSpPr>
          <p:cNvPr id="354" name="Google Shape;354;p34"/>
          <p:cNvSpPr txBox="1"/>
          <p:nvPr>
            <p:ph idx="3" type="title"/>
          </p:nvPr>
        </p:nvSpPr>
        <p:spPr>
          <a:xfrm>
            <a:off x="4742400" y="1335925"/>
            <a:ext cx="3681600" cy="4119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Antitoxins</a:t>
            </a:r>
            <a:endParaRPr/>
          </a:p>
        </p:txBody>
      </p:sp>
      <p:sp>
        <p:nvSpPr>
          <p:cNvPr id="355" name="Google Shape;355;p34"/>
          <p:cNvSpPr txBox="1"/>
          <p:nvPr>
            <p:ph idx="4"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ParE Circular</a:t>
            </a:r>
            <a:endParaRPr/>
          </a:p>
        </p:txBody>
      </p:sp>
      <p:pic>
        <p:nvPicPr>
          <p:cNvPr id="356" name="Google Shape;356;p34"/>
          <p:cNvPicPr preferRelativeResize="0"/>
          <p:nvPr/>
        </p:nvPicPr>
        <p:blipFill rotWithShape="1">
          <a:blip r:embed="rId3">
            <a:alphaModFix/>
          </a:blip>
          <a:srcRect b="0" l="35670" r="0" t="6235"/>
          <a:stretch/>
        </p:blipFill>
        <p:spPr>
          <a:xfrm>
            <a:off x="720000" y="1565288"/>
            <a:ext cx="3463099" cy="3458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34"/>
          <p:cNvPicPr preferRelativeResize="0"/>
          <p:nvPr/>
        </p:nvPicPr>
        <p:blipFill rotWithShape="1">
          <a:blip r:embed="rId4">
            <a:alphaModFix/>
          </a:blip>
          <a:srcRect b="0" l="26766" r="0" t="0"/>
          <a:stretch/>
        </p:blipFill>
        <p:spPr>
          <a:xfrm>
            <a:off x="4692900" y="1536375"/>
            <a:ext cx="3780602" cy="35159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 txBox="1"/>
          <p:nvPr>
            <p:ph idx="1" type="body"/>
          </p:nvPr>
        </p:nvSpPr>
        <p:spPr>
          <a:xfrm>
            <a:off x="720000" y="1265775"/>
            <a:ext cx="7704000" cy="3339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Phylogenies</a:t>
            </a: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 appeared to be quite different for toxins and antitoxins</a:t>
            </a:r>
            <a:endParaRPr b="0"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Toxins are more closely related than the antitoxins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</a:pP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Future</a:t>
            </a:r>
            <a:r>
              <a:rPr b="0" lang="en">
                <a:latin typeface="Didact Gothic"/>
                <a:ea typeface="Didact Gothic"/>
                <a:cs typeface="Didact Gothic"/>
                <a:sym typeface="Didact Gothic"/>
              </a:rPr>
              <a:t> work</a:t>
            </a:r>
            <a:endParaRPr b="0">
              <a:latin typeface="Didact Gothic"/>
              <a:ea typeface="Didact Gothic"/>
              <a:cs typeface="Didact Gothic"/>
              <a:sym typeface="Didact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Highlight the subgroups based on conjugated &amp; nonconjugated plasmids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Perform this analysis with the rest of the TA systems → patterns?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Alpha Fold</a:t>
            </a:r>
            <a:r>
              <a:rPr lang="en"/>
              <a:t> for structural analysis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 different phylogenetic tree </a:t>
            </a:r>
            <a:r>
              <a:rPr lang="en"/>
              <a:t>methods &amp; non-duplicated datasets as validation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Robinson-Foulds (RF) distance → distance between phylogenetic tree, quantitative analysis/validation</a:t>
            </a:r>
            <a:endParaRPr/>
          </a:p>
        </p:txBody>
      </p:sp>
      <p:sp>
        <p:nvSpPr>
          <p:cNvPr id="363" name="Google Shape;363;p35"/>
          <p:cNvSpPr txBox="1"/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rmal Research Paper Slideshow by Slidesgo">
  <a:themeElements>
    <a:clrScheme name="Simple Light">
      <a:dk1>
        <a:srgbClr val="191919"/>
      </a:dk1>
      <a:lt1>
        <a:srgbClr val="FFFFFF"/>
      </a:lt1>
      <a:dk2>
        <a:srgbClr val="DDD9D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